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6" r:id="rId3"/>
    <p:sldId id="282" r:id="rId4"/>
    <p:sldId id="257" r:id="rId5"/>
    <p:sldId id="269" r:id="rId6"/>
    <p:sldId id="270" r:id="rId7"/>
    <p:sldId id="281" r:id="rId8"/>
    <p:sldId id="271" r:id="rId9"/>
    <p:sldId id="275" r:id="rId10"/>
    <p:sldId id="273" r:id="rId11"/>
    <p:sldId id="276" r:id="rId12"/>
    <p:sldId id="280" r:id="rId13"/>
    <p:sldId id="277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8"/>
    <p:restoredTop sz="66190"/>
  </p:normalViewPr>
  <p:slideViewPr>
    <p:cSldViewPr snapToGrid="0" snapToObjects="1">
      <p:cViewPr varScale="1">
        <p:scale>
          <a:sx n="50" d="100"/>
          <a:sy n="50" d="100"/>
        </p:scale>
        <p:origin x="16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F1132-CFC0-A743-980E-7C5800E9A2E6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75400-FBAF-EA4E-956A-4B9FBA00F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29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more detail </a:t>
            </a:r>
            <a:r>
              <a:rPr lang="en-US" err="1"/>
              <a:t>see</a:t>
            </a:r>
            <a:r>
              <a:rPr lang="en-US"/>
              <a:t>: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Hirst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Philippou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Blazeby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J, et al. No Surgical Innovation Without Evaluation: Evolution and Further Development of the IDEAL Framework and Recommendations.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 Surg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2019;269(2):211-220. doi:10.1097/SLA.0000000000002794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75400-FBAF-EA4E-956A-4B9FBA00F1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9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75400-FBAF-EA4E-956A-4B9FBA00F1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37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75400-FBAF-EA4E-956A-4B9FBA00F1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83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75400-FBAF-EA4E-956A-4B9FBA00F1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1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75400-FBAF-EA4E-956A-4B9FBA00F1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4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single registry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75400-FBAF-EA4E-956A-4B9FBA00F1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48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higher risk devices: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75400-FBAF-EA4E-956A-4B9FBA00F1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5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B527-1580-4742-B0EF-09A965241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8BE84-4624-9541-BF2D-8B06C71BD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BF725-EF67-9E47-B485-87231ABB8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7CFD-77CC-7347-826B-DFD929E995E7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958A6-74BE-644A-8CD8-DEDC9BFA6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24402-DE60-BC49-81A3-E43E03EC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08093-2A30-5848-A883-8B4BFDA5D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6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176F-1261-F44D-8227-6A22C4BE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D8D69-788A-A947-BC7D-E26A2D461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53124-2C9E-8041-9011-03BABC42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7CFD-77CC-7347-826B-DFD929E995E7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DFB9A-9B80-8045-8705-0F8B6E0D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C34CD-B85E-BD42-A3E0-9AF0655F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08093-2A30-5848-A883-8B4BFDA5D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05F28-15A1-1045-867A-78F7A476D2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B35120-C212-7546-AAE9-E30227CBB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78AAD-E082-A241-9659-1C5697D66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7CFD-77CC-7347-826B-DFD929E995E7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147F1-8854-5640-8B66-54892A99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8813C-ABF3-0A4C-ADAF-7FE88E87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08093-2A30-5848-A883-8B4BFDA5D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6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8D9A-4606-754D-80ED-5859A1C8B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D4569-94B3-A844-BF5B-C11AA3D50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F9E5C-3FDF-4C48-82FD-CBA04E5E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7CFD-77CC-7347-826B-DFD929E995E7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751C7-85F1-5546-B182-52D1EBED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FD81-DE8D-7E46-8B0F-7D78935E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08093-2A30-5848-A883-8B4BFDA5D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97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70FF-87AC-C443-8BE1-71A381F16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CDE07-95AB-3F45-8DCC-59BBDFABE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BDA18-C5A4-A843-8D25-141B4D6F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7CFD-77CC-7347-826B-DFD929E995E7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0CFC6-4C45-8C47-A4AC-37848D027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C83C2-4620-EE4D-A0F3-91AA5CCA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08093-2A30-5848-A883-8B4BFDA5D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9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47294-EACB-2446-9C32-41C80B21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E0890-9859-8744-9BFC-B4D220A06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8D37B-D9CE-CF48-BD44-ACD198EFA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E5A04-8E81-784C-A1BC-77824C62A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7CFD-77CC-7347-826B-DFD929E995E7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69CF0-3C84-5248-9AAD-CE1D8520B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087B0-C856-EF48-80A2-4EDA6F6C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08093-2A30-5848-A883-8B4BFDA5D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8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5DC9F-D57A-0D4F-9AD8-FAF3FA78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778F6-0AE0-E549-9C5E-28832B90B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D811A-2D56-A243-B5A2-9AD9437C6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46938-B919-9944-8C2A-33B5CB9A7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FF525-602A-2642-9351-A08625C1F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01190-AB84-5F49-AEE2-1859FF242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7CFD-77CC-7347-826B-DFD929E995E7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1F7664-3549-C34F-9704-C2DE713C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12777-B8F5-CA41-826D-4CE8F9DA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08093-2A30-5848-A883-8B4BFDA5D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32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64EA7-788F-6648-9815-AC196AA7B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3CFED-8FE6-284B-ABB3-809D80BA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7CFD-77CC-7347-826B-DFD929E995E7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E671E-C5C3-8341-A6BB-CCE3AD771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EDF12-A665-1B47-928D-8FAC969B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08093-2A30-5848-A883-8B4BFDA5D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92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F9AFF4-C60E-5744-8480-2A8B36F3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7CFD-77CC-7347-826B-DFD929E995E7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00764-D30A-A14C-A349-BEEDF2C3E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7504B-EDC0-514B-B886-CD0F1858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08093-2A30-5848-A883-8B4BFDA5D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8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27FD8-A666-9D41-B9D2-FD269B6D4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C149A-562B-C84C-9E2A-7F098A59F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D56DE-50C2-9840-B2D4-7C0C7DF37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00FE53-3B5C-6E4C-A423-6DC98D37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7CFD-77CC-7347-826B-DFD929E995E7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91F73-5104-424F-ADE8-6652CCFF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10B08-3BCC-5346-ABC3-99D8066F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08093-2A30-5848-A883-8B4BFDA5D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8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8A0E-3E61-9742-9D99-1F851F930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F0E9D0-26B1-6D4C-9D97-9FB48BDBE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88825-EC3E-8D45-8C04-615E76C8D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615C5-00A4-9442-AA0E-79D066EB4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7CFD-77CC-7347-826B-DFD929E995E7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66602-A345-0A42-BD10-6535FA44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21AE4-2BF0-D14C-8FFA-6D58B870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08093-2A30-5848-A883-8B4BFDA5D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32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ECC4AB-8365-8147-B774-77052016A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CC802-A564-964C-BABE-EA1ECDDD7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65441-2207-3542-8B90-BDBDC4240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7CFD-77CC-7347-826B-DFD929E995E7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5A38A-705E-4A41-B1BF-06EE9CA8D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4E891-F1DE-614B-B832-1666634D2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08093-2A30-5848-A883-8B4BFDA5D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5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hyperlink" Target="http://www.ideal-collaboration.ne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8568-BFC0-F448-B2E4-E3E7519F9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7771"/>
            <a:ext cx="9144000" cy="2066056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Beyond the RCT: When are randomised trials unnecessary for new therapeutic devices, and what should we do instead? 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97F6F7-9854-3A44-A89A-066280410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75329"/>
            <a:ext cx="9144000" cy="950181"/>
          </a:xfrm>
        </p:spPr>
        <p:txBody>
          <a:bodyPr/>
          <a:lstStyle/>
          <a:p>
            <a:r>
              <a:rPr lang="en-US" dirty="0">
                <a:latin typeface="+mj-lt"/>
              </a:rPr>
              <a:t>Arsenio Paez, </a:t>
            </a:r>
            <a:r>
              <a:rPr lang="en-US" dirty="0" err="1">
                <a:latin typeface="+mj-lt"/>
              </a:rPr>
              <a:t>Maroeska</a:t>
            </a:r>
            <a:r>
              <a:rPr lang="en-US" dirty="0">
                <a:latin typeface="+mj-lt"/>
              </a:rPr>
              <a:t> Rovers, Katrina Hutchison, Wendy Rogers, Baptiste Vasey, Peter McCulloch, for the IDEAL Collaboration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C320D43-7A83-7F4F-93B8-8FE5C02B70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7" t="6048" b="3892"/>
          <a:stretch/>
        </p:blipFill>
        <p:spPr>
          <a:xfrm>
            <a:off x="1909668" y="4480174"/>
            <a:ext cx="1208598" cy="1486815"/>
          </a:xfrm>
          <a:prstGeom prst="rect">
            <a:avLst/>
          </a:prstGeom>
        </p:spPr>
      </p:pic>
      <p:pic>
        <p:nvPicPr>
          <p:cNvPr id="7" name="Picture 6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C117621-DFC6-8846-8180-E81337CD6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26" y="4858968"/>
            <a:ext cx="3306749" cy="980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124006-508A-BC49-AEDC-46CDFDCD1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3735" y="4482646"/>
            <a:ext cx="1356971" cy="1356971"/>
          </a:xfrm>
          <a:prstGeom prst="rect">
            <a:avLst/>
          </a:prstGeom>
        </p:spPr>
      </p:pic>
      <p:pic>
        <p:nvPicPr>
          <p:cNvPr id="1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7D41D1C-A16B-7847-A48B-02551FB1F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18DDA-D40C-5447-ACEE-E9A89DAE6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How can medical ethics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7B61C-BC7F-2F4D-B18E-B286A641A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latin typeface="+mj-lt"/>
              </a:rPr>
              <a:t>Beneficence</a:t>
            </a:r>
          </a:p>
          <a:p>
            <a:r>
              <a:rPr lang="en-GB" dirty="0">
                <a:latin typeface="+mj-lt"/>
              </a:rPr>
              <a:t>Non-maleficence</a:t>
            </a:r>
          </a:p>
          <a:p>
            <a:r>
              <a:rPr lang="en-GB" dirty="0">
                <a:latin typeface="+mj-lt"/>
              </a:rPr>
              <a:t>Respect for patient autonomy</a:t>
            </a:r>
          </a:p>
          <a:p>
            <a:r>
              <a:rPr lang="en-GB" dirty="0">
                <a:latin typeface="+mj-lt"/>
              </a:rPr>
              <a:t>Justice</a:t>
            </a:r>
            <a:r>
              <a:rPr lang="en-US" dirty="0">
                <a:effectLst/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Precautionary principle: where decisions may cause harm, the option least likely to cause harm should be chosen, other things being equal</a:t>
            </a:r>
          </a:p>
          <a:p>
            <a:r>
              <a:rPr lang="en-US" dirty="0">
                <a:effectLst/>
                <a:latin typeface="+mj-lt"/>
              </a:rPr>
              <a:t>useful when limited evidence about potential outcomes associated with various choices </a:t>
            </a:r>
          </a:p>
          <a:p>
            <a:r>
              <a:rPr lang="en-GB" dirty="0">
                <a:latin typeface="+mj-lt"/>
              </a:rPr>
              <a:t>Support rigorous evaluation of safety risks, rapid responses to signals of increased risk of harm</a:t>
            </a:r>
            <a:r>
              <a:rPr lang="en-US" dirty="0">
                <a:effectLst/>
                <a:latin typeface="+mj-lt"/>
              </a:rPr>
              <a:t> 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0CB9587-E114-B74F-836F-214649EDA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9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D9DB91-19EF-6442-8A3B-82DF115824F9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20" y="270344"/>
            <a:ext cx="5939623" cy="632804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25015E8-E28D-5A43-89CD-73B3182CF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4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5F21-4D23-4D4B-8C3F-1F800428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If not RCT, then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140EE-55F1-D342-9A8B-C2CA2DCC1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Rigour of analysis should be determined by perceived patient risk</a:t>
            </a:r>
          </a:p>
          <a:p>
            <a:r>
              <a:rPr lang="en-GB" dirty="0">
                <a:latin typeface="+mj-lt"/>
              </a:rPr>
              <a:t>Avoid imposing unnecessary costs and delays where risk is low</a:t>
            </a:r>
            <a:r>
              <a:rPr lang="en-US" dirty="0">
                <a:effectLst/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Prospective cohort studies </a:t>
            </a:r>
          </a:p>
          <a:p>
            <a:pPr lvl="1"/>
            <a:r>
              <a:rPr lang="en-GB" dirty="0">
                <a:latin typeface="+mj-lt"/>
              </a:rPr>
              <a:t>ensure evaluation addresses most important realities of device development</a:t>
            </a:r>
            <a:endParaRPr lang="en-US" dirty="0">
              <a:effectLst/>
              <a:latin typeface="+mj-lt"/>
            </a:endParaRPr>
          </a:p>
          <a:p>
            <a:pPr lvl="1"/>
            <a:r>
              <a:rPr lang="en-GB" dirty="0">
                <a:latin typeface="+mj-lt"/>
              </a:rPr>
              <a:t>variations in implanting, activating or using device may result in unforeseen risks or additional benefit</a:t>
            </a:r>
          </a:p>
          <a:p>
            <a:pPr lvl="1"/>
            <a:r>
              <a:rPr lang="en-GB" dirty="0">
                <a:latin typeface="+mj-lt"/>
              </a:rPr>
              <a:t>risks associated with operator learning curves</a:t>
            </a:r>
            <a:r>
              <a:rPr lang="en-US" dirty="0">
                <a:effectLst/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Data collected in rich dataset (linked date of use/operators)</a:t>
            </a:r>
          </a:p>
          <a:p>
            <a:pPr lvl="1"/>
            <a:r>
              <a:rPr lang="en-GB" dirty="0">
                <a:latin typeface="+mj-lt"/>
              </a:rPr>
              <a:t>capture information on variability of outcome </a:t>
            </a:r>
          </a:p>
          <a:p>
            <a:pPr lvl="1"/>
            <a:r>
              <a:rPr lang="en-GB" dirty="0">
                <a:latin typeface="+mj-lt"/>
              </a:rPr>
              <a:t>device changes, modes of use and patient subpopulations </a:t>
            </a:r>
          </a:p>
          <a:p>
            <a:pPr lvl="1"/>
            <a:endParaRPr lang="en-US" dirty="0">
              <a:latin typeface="+mj-lt"/>
            </a:endParaRP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1E592F0-7855-2447-B2F9-56AEFBD13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9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AA1EA-29CD-C946-B7D0-55A049C5C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IDEAL-D Stage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44AA9-C0BD-0E45-834B-A9E229506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latin typeface="+mj-lt"/>
              </a:rPr>
              <a:t>Clearly defined, widely accepted data definitions</a:t>
            </a:r>
          </a:p>
          <a:p>
            <a:pPr lvl="0"/>
            <a:r>
              <a:rPr lang="en-US" dirty="0">
                <a:latin typeface="+mj-lt"/>
              </a:rPr>
              <a:t>Prospective registry: </a:t>
            </a:r>
          </a:p>
          <a:p>
            <a:pPr lvl="1"/>
            <a:r>
              <a:rPr lang="en-US" dirty="0">
                <a:latin typeface="+mj-lt"/>
              </a:rPr>
              <a:t>collection key outcome measures (positive effect estimates and adverse outcomes)</a:t>
            </a:r>
          </a:p>
          <a:p>
            <a:pPr lvl="1"/>
            <a:r>
              <a:rPr lang="en-US" dirty="0">
                <a:latin typeface="+mj-lt"/>
              </a:rPr>
              <a:t>most important known confounders</a:t>
            </a:r>
          </a:p>
          <a:p>
            <a:pPr lvl="0"/>
            <a:r>
              <a:rPr lang="en-US" dirty="0">
                <a:latin typeface="+mj-lt"/>
              </a:rPr>
              <a:t>Widest possible inclusion of data from devices used for the same purpose regardless of manufacturer</a:t>
            </a:r>
          </a:p>
          <a:p>
            <a:pPr lvl="0"/>
            <a:r>
              <a:rPr lang="en-US" dirty="0">
                <a:latin typeface="+mj-lt"/>
              </a:rPr>
              <a:t>Minimum barriers to data access and use consistent with confidentiality, cost and conflicts of interest</a:t>
            </a:r>
          </a:p>
          <a:p>
            <a:pPr lvl="0"/>
            <a:r>
              <a:rPr lang="en-US" dirty="0">
                <a:latin typeface="+mj-lt"/>
              </a:rPr>
              <a:t>Curation of registries by government or professional bodies</a:t>
            </a:r>
          </a:p>
          <a:p>
            <a:pPr lvl="0"/>
            <a:r>
              <a:rPr lang="en-US" dirty="0">
                <a:latin typeface="+mj-lt"/>
              </a:rPr>
              <a:t>Clear separation of funding sources from decisions on data access, use definitions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B7AAF49-7F88-5C49-9918-D5DF4EBB0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7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A2CA7-9C30-8C44-9FAE-FEB7B2FB5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What could our model achieve?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234A5-FF0A-2343-939B-D05AF020D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Regulatory requirement for his kind of evaluation:</a:t>
            </a:r>
          </a:p>
          <a:p>
            <a:r>
              <a:rPr lang="en-US" dirty="0">
                <a:latin typeface="+mj-lt"/>
              </a:rPr>
              <a:t>Ethical, efficient and highly cost-effective system for device evaluation</a:t>
            </a:r>
          </a:p>
          <a:p>
            <a:r>
              <a:rPr lang="en-GB" dirty="0">
                <a:latin typeface="+mj-lt"/>
              </a:rPr>
              <a:t>Clarity about study design requirements</a:t>
            </a:r>
          </a:p>
          <a:p>
            <a:r>
              <a:rPr lang="en-GB" dirty="0">
                <a:latin typeface="+mj-lt"/>
              </a:rPr>
              <a:t>Greater uniformity and fairness </a:t>
            </a:r>
          </a:p>
          <a:p>
            <a:r>
              <a:rPr lang="en-GB" dirty="0">
                <a:latin typeface="+mj-lt"/>
              </a:rPr>
              <a:t>Reduced “loopholes” </a:t>
            </a:r>
          </a:p>
          <a:p>
            <a:r>
              <a:rPr lang="en-GB" dirty="0">
                <a:latin typeface="+mj-lt"/>
              </a:rPr>
              <a:t>Safer system for monitoring innovation</a:t>
            </a:r>
          </a:p>
          <a:p>
            <a:r>
              <a:rPr lang="en-GB" dirty="0">
                <a:latin typeface="+mj-lt"/>
              </a:rPr>
              <a:t>Potential hazards detected more rapidly</a:t>
            </a:r>
          </a:p>
          <a:p>
            <a:r>
              <a:rPr lang="en-GB" dirty="0">
                <a:latin typeface="+mj-lt"/>
              </a:rPr>
              <a:t>Less harm for patients </a:t>
            </a:r>
          </a:p>
          <a:p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018A878-DF80-4E4E-88AF-D517E8AD5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1955-C6F4-EB40-8C62-EAE217D24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40D26-C607-7E41-8CE6-03C51792A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The IDEAL Collaboration (Twitter @</a:t>
            </a:r>
            <a:r>
              <a:rPr lang="en-US" dirty="0" err="1">
                <a:latin typeface="+mj-lt"/>
              </a:rPr>
              <a:t>IDEALCollab</a:t>
            </a:r>
            <a:r>
              <a:rPr lang="en-US" dirty="0">
                <a:latin typeface="+mj-lt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 </a:t>
            </a:r>
            <a:r>
              <a:rPr lang="en-US" dirty="0">
                <a:latin typeface="+mj-lt"/>
                <a:hlinkClick r:id="rId4"/>
              </a:rPr>
              <a:t>http://www.ideal-collaboration.net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Become a member and subscribe to our newsletter</a:t>
            </a:r>
          </a:p>
          <a:p>
            <a:r>
              <a:rPr lang="en-US" dirty="0">
                <a:latin typeface="+mj-lt"/>
              </a:rPr>
              <a:t>Use our Advisory Service on setting up and conducting IDEAL studies</a:t>
            </a:r>
          </a:p>
          <a:p>
            <a:r>
              <a:rPr lang="en-US" dirty="0">
                <a:latin typeface="+mj-lt"/>
              </a:rPr>
              <a:t>Collaborate on piloting &amp; evaluating IDEAL study designs</a:t>
            </a:r>
          </a:p>
          <a:p>
            <a:r>
              <a:rPr lang="en-US" dirty="0">
                <a:latin typeface="+mj-lt"/>
              </a:rPr>
              <a:t>Watch for our paper (under review):“</a:t>
            </a:r>
            <a:r>
              <a:rPr lang="en-GB" dirty="0">
                <a:latin typeface="+mj-lt"/>
              </a:rPr>
              <a:t>Beyond the RCT: When are randomised trials unnecessary for new therapeutic devices, and what should we do instead?”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Email: </a:t>
            </a:r>
            <a:r>
              <a:rPr lang="en-US" sz="2600" dirty="0" err="1">
                <a:latin typeface="+mj-lt"/>
              </a:rPr>
              <a:t>peter.mcculloch@nds.ox.ac.uk</a:t>
            </a:r>
            <a:r>
              <a:rPr lang="en-US" sz="2600" dirty="0">
                <a:latin typeface="+mj-lt"/>
              </a:rPr>
              <a:t> or </a:t>
            </a:r>
            <a:r>
              <a:rPr lang="en-US" sz="2600" dirty="0" err="1">
                <a:latin typeface="+mj-lt"/>
              </a:rPr>
              <a:t>arsenio.paez@kellogg.ox.ac.uk</a:t>
            </a:r>
            <a:endParaRPr lang="en-US" sz="2600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F14B1-4C7E-644F-AC9F-DCFA9E0A8E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7" t="6048" b="3892"/>
          <a:stretch/>
        </p:blipFill>
        <p:spPr>
          <a:xfrm>
            <a:off x="9328909" y="726414"/>
            <a:ext cx="1410429" cy="1735103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B7AFB23-3E62-CA46-A6FF-43F118F7A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8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What is IDEAL?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3200" dirty="0">
                <a:latin typeface="+mj-lt"/>
              </a:rPr>
              <a:t>International collaboration (Oxford)</a:t>
            </a:r>
          </a:p>
          <a:p>
            <a:pPr lvl="1"/>
            <a:r>
              <a:rPr lang="en-US" sz="3200" dirty="0">
                <a:latin typeface="+mj-lt"/>
              </a:rPr>
              <a:t>Improving evidence surgery, medical devices, complex int.</a:t>
            </a:r>
          </a:p>
          <a:p>
            <a:pPr lvl="1"/>
            <a:r>
              <a:rPr lang="en-US" sz="3200" dirty="0">
                <a:latin typeface="+mj-lt"/>
              </a:rPr>
              <a:t>Established: IDEAL, IDEAL-D (devices), IDEAL-R, IDEAL-P</a:t>
            </a:r>
          </a:p>
          <a:p>
            <a:pPr lvl="1"/>
            <a:r>
              <a:rPr lang="en-US" sz="3200" dirty="0">
                <a:latin typeface="+mj-lt"/>
              </a:rPr>
              <a:t>Innovation and evaluation evolve together</a:t>
            </a:r>
          </a:p>
          <a:p>
            <a:pPr lvl="1"/>
            <a:r>
              <a:rPr lang="en-US" sz="3200" dirty="0">
                <a:latin typeface="+mj-lt"/>
              </a:rPr>
              <a:t>Sequential, practicable framework</a:t>
            </a:r>
          </a:p>
          <a:p>
            <a:pPr lvl="1"/>
            <a:r>
              <a:rPr lang="en-US" sz="3200" dirty="0">
                <a:latin typeface="+mj-lt"/>
              </a:rPr>
              <a:t>Initial and ongoing evaluation</a:t>
            </a:r>
          </a:p>
          <a:p>
            <a:pPr lvl="1"/>
            <a:endParaRPr lang="en-US" sz="2800" dirty="0">
              <a:latin typeface="+mj-lt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854040-E9BA-5640-A811-A447DB4F7F2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75" y="554486"/>
            <a:ext cx="5716147" cy="946840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478E9C5-E831-B645-B0D9-9BA3F7A9E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7D55A12-7738-FE4E-A3AA-0C99490BBE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6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8F26D5E-8022-5641-AFE8-194546FACD01}"/>
              </a:ext>
            </a:extLst>
          </p:cNvPr>
          <p:cNvSpPr txBox="1">
            <a:spLocks/>
          </p:cNvSpPr>
          <p:nvPr/>
        </p:nvSpPr>
        <p:spPr>
          <a:xfrm>
            <a:off x="695371" y="2640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IDEAL:  integrated evaluation pathway</a:t>
            </a:r>
            <a:endParaRPr lang="en-GB" b="1" i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907CBA-2AF2-7B47-8913-7D02036D0097}"/>
              </a:ext>
            </a:extLst>
          </p:cNvPr>
          <p:cNvSpPr txBox="1">
            <a:spLocks/>
          </p:cNvSpPr>
          <p:nvPr/>
        </p:nvSpPr>
        <p:spPr>
          <a:xfrm>
            <a:off x="695370" y="1825626"/>
            <a:ext cx="101054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REGISTRATION OF 1</a:t>
            </a:r>
            <a:r>
              <a:rPr lang="en-GB" baseline="30000" dirty="0"/>
              <a:t>st</a:t>
            </a:r>
            <a:r>
              <a:rPr lang="en-GB" dirty="0"/>
              <a:t> in HUMAN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PROSPECTIVE DEVELOPMENT STUDY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PROSPECTIVE EXPLORATION STUDY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			                        RCT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				        REGISTRY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FE8759A2-1515-1140-A989-C8940B31305D}"/>
              </a:ext>
            </a:extLst>
          </p:cNvPr>
          <p:cNvSpPr/>
          <p:nvPr/>
        </p:nvSpPr>
        <p:spPr>
          <a:xfrm>
            <a:off x="5742619" y="2247265"/>
            <a:ext cx="121159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DEBED49E-1336-2144-AEE1-652A3646EE12}"/>
              </a:ext>
            </a:extLst>
          </p:cNvPr>
          <p:cNvSpPr/>
          <p:nvPr/>
        </p:nvSpPr>
        <p:spPr>
          <a:xfrm>
            <a:off x="5656904" y="3140968"/>
            <a:ext cx="296267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9E0FBA21-C2EC-6849-A820-DCB201C0122E}"/>
              </a:ext>
            </a:extLst>
          </p:cNvPr>
          <p:cNvSpPr/>
          <p:nvPr/>
        </p:nvSpPr>
        <p:spPr>
          <a:xfrm>
            <a:off x="5442837" y="4120929"/>
            <a:ext cx="720723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375A931A-F0AB-6544-8926-4A11956728F8}"/>
              </a:ext>
            </a:extLst>
          </p:cNvPr>
          <p:cNvSpPr/>
          <p:nvPr/>
        </p:nvSpPr>
        <p:spPr>
          <a:xfrm>
            <a:off x="4770795" y="5100891"/>
            <a:ext cx="2064807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Curved Left Arrow 15">
            <a:extLst>
              <a:ext uri="{FF2B5EF4-FFF2-40B4-BE49-F238E27FC236}">
                <a16:creationId xmlns:a16="http://schemas.microsoft.com/office/drawing/2014/main" id="{3DF26D96-E231-3A4B-B88D-9BB1AB92AF11}"/>
              </a:ext>
            </a:extLst>
          </p:cNvPr>
          <p:cNvSpPr/>
          <p:nvPr/>
        </p:nvSpPr>
        <p:spPr>
          <a:xfrm rot="3000000">
            <a:off x="7546432" y="3785429"/>
            <a:ext cx="783296" cy="28884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51A2033-6F51-CA41-901E-FEF62569B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6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6D337-D4FC-A947-AB0C-EA3345B7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Medical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D4F94-995B-4647-B815-ECC700F2C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Nearly all medical products which do not work solely through chemical action</a:t>
            </a:r>
            <a:r>
              <a:rPr lang="en-US" dirty="0">
                <a:effectLst/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Huge range of purposes, mechanisms of action and inherent risk </a:t>
            </a:r>
          </a:p>
          <a:p>
            <a:r>
              <a:rPr lang="en-GB" dirty="0">
                <a:latin typeface="+mj-lt"/>
              </a:rPr>
              <a:t>Device industry has grown rapidly</a:t>
            </a:r>
          </a:p>
          <a:p>
            <a:r>
              <a:rPr lang="en-GB" dirty="0">
                <a:latin typeface="+mj-lt"/>
              </a:rPr>
              <a:t>Sales nearly doubling over 10 years to US$172 billion in the US (2015)</a:t>
            </a:r>
          </a:p>
          <a:p>
            <a:r>
              <a:rPr lang="en-GB" dirty="0">
                <a:latin typeface="+mj-lt"/>
              </a:rPr>
              <a:t>€110 billion in the EU in 2015</a:t>
            </a:r>
            <a:r>
              <a:rPr lang="en-US" dirty="0">
                <a:effectLst/>
                <a:latin typeface="+mj-lt"/>
              </a:rPr>
              <a:t> </a:t>
            </a:r>
            <a:endParaRPr lang="en-US" dirty="0">
              <a:latin typeface="+mj-lt"/>
            </a:endParaRPr>
          </a:p>
          <a:p>
            <a:r>
              <a:rPr lang="en-GB" dirty="0">
                <a:latin typeface="+mj-lt"/>
              </a:rPr>
              <a:t>Size and scope unique challenges for regulation</a:t>
            </a:r>
            <a:r>
              <a:rPr lang="en-US" dirty="0">
                <a:effectLst/>
                <a:latin typeface="+mj-lt"/>
              </a:rPr>
              <a:t> 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ADDD692-7BEE-AF46-85C1-BF7B0A8A1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5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B1E29-A458-A749-9F87-B2C8A6BB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Device Regulation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28539-99B6-7049-AD6B-396848869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Standard of evidence required for approval of medical devices is generally lower than for drugs</a:t>
            </a:r>
            <a:r>
              <a:rPr lang="en-US" dirty="0">
                <a:effectLst/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New drugs must show “substantial evidence of effectiveness and safety” through clinical trials</a:t>
            </a:r>
            <a:r>
              <a:rPr lang="en-US" dirty="0">
                <a:effectLst/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Medical devices: reasonable assurance of safety and effectiveness in the US </a:t>
            </a:r>
          </a:p>
          <a:p>
            <a:r>
              <a:rPr lang="en-GB" dirty="0">
                <a:latin typeface="+mj-lt"/>
              </a:rPr>
              <a:t>Safety and “performance” in the EU</a:t>
            </a:r>
            <a:r>
              <a:rPr lang="en-US" dirty="0">
                <a:effectLst/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Some devices gain market approval with little or no clinical evidence </a:t>
            </a:r>
            <a:endParaRPr lang="en-US" dirty="0">
              <a:latin typeface="+mj-lt"/>
            </a:endParaRP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AE57DB1-28B8-AA41-88D5-8D58EB8EF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B5074-2DFF-7441-B5A9-3BA6E4E4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Regulatory Loopholes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0BDD0-2684-9F4A-989E-40C80396F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US 510(k)</a:t>
            </a:r>
            <a:r>
              <a:rPr lang="en-US" dirty="0">
                <a:latin typeface="+mj-lt"/>
              </a:rPr>
              <a:t>: </a:t>
            </a:r>
            <a:r>
              <a:rPr lang="en-GB" dirty="0">
                <a:latin typeface="+mj-lt"/>
              </a:rPr>
              <a:t>Devices claiming equivalence but not superiority to existing devices- “me too” </a:t>
            </a:r>
          </a:p>
          <a:p>
            <a:r>
              <a:rPr lang="en-GB" dirty="0">
                <a:latin typeface="+mj-lt"/>
              </a:rPr>
              <a:t>Other advantages: cost, speed, durability…</a:t>
            </a:r>
            <a:r>
              <a:rPr lang="en-US" dirty="0">
                <a:effectLst/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Grandfathering:  </a:t>
            </a:r>
            <a:r>
              <a:rPr lang="en-US" dirty="0">
                <a:latin typeface="+mj-lt"/>
              </a:rPr>
              <a:t>metal-on-metal hip implant</a:t>
            </a:r>
          </a:p>
          <a:p>
            <a:pPr lvl="1"/>
            <a:r>
              <a:rPr lang="en-US" dirty="0">
                <a:latin typeface="+mj-lt"/>
              </a:rPr>
              <a:t>95 predicate devices- no direct clinical performance data </a:t>
            </a:r>
          </a:p>
          <a:p>
            <a:r>
              <a:rPr lang="en-GB" dirty="0">
                <a:latin typeface="+mj-lt"/>
              </a:rPr>
              <a:t>EU MDR (2017): clinical performance rather than effectiveness</a:t>
            </a:r>
          </a:p>
          <a:p>
            <a:r>
              <a:rPr lang="en-GB" dirty="0">
                <a:latin typeface="+mj-lt"/>
              </a:rPr>
              <a:t> New, stricter burden of proof and clinical evidence of effectiveness </a:t>
            </a:r>
          </a:p>
          <a:p>
            <a:pPr lvl="1"/>
            <a:r>
              <a:rPr lang="en-GB" dirty="0">
                <a:latin typeface="+mj-lt"/>
              </a:rPr>
              <a:t>class 2b, 3, and implantable devices </a:t>
            </a:r>
          </a:p>
          <a:p>
            <a:r>
              <a:rPr lang="en-GB" dirty="0">
                <a:latin typeface="+mj-lt"/>
              </a:rPr>
              <a:t>Types of studies and reporting standards not clearly defined 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A3A16C3-2675-B440-8485-616B3950D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2C986-19C6-1A4C-AA81-0ED8FCCBC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51637-E43F-AB4F-860F-CDC425157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High-profile implantable device failures</a:t>
            </a:r>
            <a:endParaRPr lang="en-US" dirty="0">
              <a:latin typeface="+mj-lt"/>
            </a:endParaRPr>
          </a:p>
          <a:p>
            <a:pPr lvl="1"/>
            <a:r>
              <a:rPr lang="en-GB" dirty="0">
                <a:latin typeface="+mj-lt"/>
              </a:rPr>
              <a:t>silicone breast implants, hip devices, implantable defibrillators</a:t>
            </a:r>
          </a:p>
          <a:p>
            <a:r>
              <a:rPr lang="en-US" dirty="0">
                <a:latin typeface="+mj-lt"/>
              </a:rPr>
              <a:t> </a:t>
            </a:r>
            <a:r>
              <a:rPr lang="en-GB" dirty="0">
                <a:latin typeface="+mj-lt"/>
              </a:rPr>
              <a:t>Adverse effects </a:t>
            </a:r>
          </a:p>
          <a:p>
            <a:pPr marL="457200" lvl="1" indent="0">
              <a:buNone/>
            </a:pPr>
            <a:r>
              <a:rPr lang="en-GB" dirty="0">
                <a:latin typeface="+mj-lt"/>
              </a:rPr>
              <a:t>transvaginal mesh</a:t>
            </a:r>
            <a:r>
              <a:rPr lang="en-US" dirty="0">
                <a:latin typeface="+mj-lt"/>
              </a:rPr>
              <a:t> </a:t>
            </a: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Important defects in current regulatory evidence requirements</a:t>
            </a:r>
          </a:p>
          <a:p>
            <a:r>
              <a:rPr lang="en-GB" dirty="0">
                <a:latin typeface="+mj-lt"/>
              </a:rPr>
              <a:t>Small modifications can lead to great risk of harm</a:t>
            </a:r>
            <a:r>
              <a:rPr lang="en-US" dirty="0"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Calls for more stringent regulation of device safety and clinical effectiveness</a:t>
            </a:r>
          </a:p>
          <a:p>
            <a:r>
              <a:rPr lang="en-GB" dirty="0">
                <a:latin typeface="+mj-lt"/>
              </a:rPr>
              <a:t>Lack clarity about what kind of evaluation is most appropriate</a:t>
            </a:r>
            <a:r>
              <a:rPr lang="en-US" dirty="0">
                <a:latin typeface="+mj-lt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730FF75-2F76-394A-BF89-ABC4E7124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4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A576-6C98-794E-9BBC-80579E410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Why not RCTs for new devices?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E27A6-4302-CB4D-B7E1-2A76ED400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Increasingly costly and time-consuming</a:t>
            </a:r>
            <a:r>
              <a:rPr lang="en-US" dirty="0">
                <a:effectLst/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Device commercial life-cycles are often short</a:t>
            </a:r>
          </a:p>
          <a:p>
            <a:r>
              <a:rPr lang="en-GB" dirty="0">
                <a:latin typeface="+mj-lt"/>
              </a:rPr>
              <a:t>Many “me too” devices make no claim of superior effectiveness</a:t>
            </a:r>
          </a:p>
          <a:p>
            <a:pPr lvl="1"/>
            <a:r>
              <a:rPr lang="en-GB" dirty="0">
                <a:effectLst/>
                <a:latin typeface="+mj-lt"/>
              </a:rPr>
              <a:t>RCTs best evid</a:t>
            </a:r>
            <a:r>
              <a:rPr lang="en-GB" dirty="0">
                <a:latin typeface="+mj-lt"/>
              </a:rPr>
              <a:t>ence for effectiveness</a:t>
            </a:r>
            <a:r>
              <a:rPr lang="en-US" dirty="0">
                <a:effectLst/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Primary concern of device regulation is risk of harm</a:t>
            </a:r>
          </a:p>
          <a:p>
            <a:pPr lvl="1"/>
            <a:r>
              <a:rPr lang="en-GB" dirty="0">
                <a:latin typeface="+mj-lt"/>
              </a:rPr>
              <a:t>other study designs more appropriate here than RCTs</a:t>
            </a:r>
          </a:p>
          <a:p>
            <a:r>
              <a:rPr lang="en-US" dirty="0">
                <a:latin typeface="+mj-lt"/>
              </a:rPr>
              <a:t>Devices and surgery: complex interventions with nuances</a:t>
            </a:r>
          </a:p>
          <a:p>
            <a:r>
              <a:rPr lang="en-GB" dirty="0">
                <a:effectLst/>
                <a:latin typeface="+mj-lt"/>
              </a:rPr>
              <a:t>Vast flow of de</a:t>
            </a:r>
            <a:r>
              <a:rPr lang="en-GB" dirty="0">
                <a:latin typeface="+mj-lt"/>
              </a:rPr>
              <a:t>vices outnumber ability for RCTs</a:t>
            </a:r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ex: Software as Medical Devices, e-health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6CC28C3-1324-6F44-9FDF-D1D80C5D0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8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2A65-E1D0-8C46-A3B0-5B56D9612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Our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D6ED9-3D9C-2D4E-A1A8-912412BE5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Devices not claiming superior efficacy/ not new mechanism of action should not be subjected to randomized trials</a:t>
            </a:r>
          </a:p>
          <a:p>
            <a:r>
              <a:rPr lang="en-US" dirty="0">
                <a:latin typeface="+mj-lt"/>
              </a:rPr>
              <a:t>Doing an RCT when it can serve no useful purpose is a form of research waste</a:t>
            </a:r>
          </a:p>
          <a:p>
            <a:r>
              <a:rPr lang="en-US" dirty="0">
                <a:latin typeface="+mj-lt"/>
              </a:rPr>
              <a:t>New decision-making model for evaluating new devices </a:t>
            </a:r>
          </a:p>
          <a:p>
            <a:r>
              <a:rPr lang="en-US" dirty="0">
                <a:latin typeface="+mj-lt"/>
              </a:rPr>
              <a:t>Integrating medical ethics and IDEAL principles (IDEAL-D)</a:t>
            </a:r>
          </a:p>
          <a:p>
            <a:r>
              <a:rPr lang="en-US" dirty="0">
                <a:latin typeface="+mj-lt"/>
              </a:rPr>
              <a:t>Identifying when an RCT is required</a:t>
            </a:r>
          </a:p>
          <a:p>
            <a:r>
              <a:rPr lang="en-US" dirty="0">
                <a:latin typeface="+mj-lt"/>
              </a:rPr>
              <a:t>What type of evaluation should be performed instead if not</a:t>
            </a: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158515A-2A58-464E-B0E7-78261C49B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969</Words>
  <Application>Microsoft Office PowerPoint</Application>
  <PresentationFormat>Widescreen</PresentationFormat>
  <Paragraphs>123</Paragraphs>
  <Slides>15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Beyond the RCT: When are randomised trials unnecessary for new therapeutic devices, and what should we do instead? </vt:lpstr>
      <vt:lpstr>What is IDEAL?</vt:lpstr>
      <vt:lpstr>PowerPoint Presentation</vt:lpstr>
      <vt:lpstr>Medical Devices</vt:lpstr>
      <vt:lpstr>Device Regulation </vt:lpstr>
      <vt:lpstr>Regulatory Loopholes</vt:lpstr>
      <vt:lpstr>The Problem</vt:lpstr>
      <vt:lpstr>Why not RCTs for new devices?</vt:lpstr>
      <vt:lpstr>Our proposal</vt:lpstr>
      <vt:lpstr>How can medical ethics help?</vt:lpstr>
      <vt:lpstr>PowerPoint Presentation</vt:lpstr>
      <vt:lpstr>If not RCT, then what?</vt:lpstr>
      <vt:lpstr>IDEAL-D Stage 4</vt:lpstr>
      <vt:lpstr>What could our model achieve?</vt:lpstr>
      <vt:lpstr>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the RCT: When are randomised trials unnecessary for new therapeutic devices, and what should we do instead?</dc:title>
  <dc:creator>Arsenio Paez</dc:creator>
  <cp:lastModifiedBy>Angie Stark</cp:lastModifiedBy>
  <cp:revision>22</cp:revision>
  <dcterms:created xsi:type="dcterms:W3CDTF">2020-07-30T17:58:55Z</dcterms:created>
  <dcterms:modified xsi:type="dcterms:W3CDTF">2020-08-02T21:19:36Z</dcterms:modified>
</cp:coreProperties>
</file>